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9" r:id="rId2"/>
    <p:sldId id="257" r:id="rId3"/>
    <p:sldId id="266" r:id="rId4"/>
    <p:sldId id="260" r:id="rId5"/>
    <p:sldId id="267" r:id="rId6"/>
    <p:sldId id="261" r:id="rId7"/>
    <p:sldId id="264" r:id="rId8"/>
    <p:sldId id="263" r:id="rId9"/>
    <p:sldId id="265" r:id="rId10"/>
  </p:sldIdLst>
  <p:sldSz cx="20104100" cy="11309350"/>
  <p:notesSz cx="20104100" cy="11309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12" autoAdjust="0"/>
    <p:restoredTop sz="79589"/>
  </p:normalViewPr>
  <p:slideViewPr>
    <p:cSldViewPr>
      <p:cViewPr varScale="1">
        <p:scale>
          <a:sx n="56" d="100"/>
          <a:sy n="56" d="100"/>
        </p:scale>
        <p:origin x="1080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B30699-89DF-4B0D-8501-2243E29C91ED}" type="datetimeFigureOut">
              <a:rPr lang="hu-HU" smtClean="0"/>
              <a:t>2018. 05. 10.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B1A82C-DDB9-4894-9A37-633DA562A7B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73940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1A82C-DDB9-4894-9A37-633DA562A7B2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1154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1A82C-DDB9-4894-9A37-633DA562A7B2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3194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1A82C-DDB9-4894-9A37-633DA562A7B2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79702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1" i="0">
                <a:solidFill>
                  <a:srgbClr val="034EA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1" i="0">
                <a:solidFill>
                  <a:srgbClr val="034EA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1" i="0">
                <a:solidFill>
                  <a:srgbClr val="034EA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235" y="2243303"/>
            <a:ext cx="20098853" cy="73021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5244593" y="842806"/>
            <a:ext cx="4020820" cy="796290"/>
          </a:xfrm>
          <a:custGeom>
            <a:avLst/>
            <a:gdLst/>
            <a:ahLst/>
            <a:cxnLst/>
            <a:rect l="l" t="t" r="r" b="b"/>
            <a:pathLst>
              <a:path w="4020819" h="796289">
                <a:moveTo>
                  <a:pt x="4020819" y="0"/>
                </a:moveTo>
                <a:lnTo>
                  <a:pt x="0" y="795787"/>
                </a:lnTo>
              </a:path>
            </a:pathLst>
          </a:custGeom>
          <a:ln w="1047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5244593" y="843005"/>
            <a:ext cx="4020820" cy="796290"/>
          </a:xfrm>
          <a:custGeom>
            <a:avLst/>
            <a:gdLst/>
            <a:ahLst/>
            <a:cxnLst/>
            <a:rect l="l" t="t" r="r" b="b"/>
            <a:pathLst>
              <a:path w="4020819" h="796289">
                <a:moveTo>
                  <a:pt x="4020819" y="795787"/>
                </a:moveTo>
                <a:lnTo>
                  <a:pt x="0" y="0"/>
                </a:lnTo>
              </a:path>
            </a:pathLst>
          </a:custGeom>
          <a:ln w="1047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24970" y="2722862"/>
            <a:ext cx="18454158" cy="7543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50" b="1" i="0">
                <a:solidFill>
                  <a:srgbClr val="034EA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24970" y="3778979"/>
            <a:ext cx="18454158" cy="64052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5244593" y="842806"/>
            <a:ext cx="4020820" cy="796290"/>
          </a:xfrm>
          <a:custGeom>
            <a:avLst/>
            <a:gdLst/>
            <a:ahLst/>
            <a:cxnLst/>
            <a:rect l="l" t="t" r="r" b="b"/>
            <a:pathLst>
              <a:path w="4020819" h="796289">
                <a:moveTo>
                  <a:pt x="4020819" y="0"/>
                </a:moveTo>
                <a:lnTo>
                  <a:pt x="0" y="795787"/>
                </a:lnTo>
              </a:path>
            </a:pathLst>
          </a:custGeom>
          <a:ln w="1047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44593" y="843005"/>
            <a:ext cx="4020820" cy="796290"/>
          </a:xfrm>
          <a:custGeom>
            <a:avLst/>
            <a:gdLst/>
            <a:ahLst/>
            <a:cxnLst/>
            <a:rect l="l" t="t" r="r" b="b"/>
            <a:pathLst>
              <a:path w="4020819" h="796289">
                <a:moveTo>
                  <a:pt x="4020819" y="795787"/>
                </a:moveTo>
                <a:lnTo>
                  <a:pt x="0" y="0"/>
                </a:lnTo>
              </a:path>
            </a:pathLst>
          </a:custGeom>
          <a:ln w="1047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6652865" y="1168319"/>
            <a:ext cx="1257300" cy="1461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hu-HU" sz="950" spc="-75">
                <a:solidFill>
                  <a:srgbClr val="939598"/>
                </a:solidFill>
                <a:latin typeface="Arial"/>
                <a:cs typeface="Arial"/>
              </a:rPr>
              <a:t>NIF LOGO_kicsi</a:t>
            </a:r>
            <a:endParaRPr sz="950">
              <a:latin typeface="Arial"/>
              <a:cs typeface="Arial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50" y="10074275"/>
            <a:ext cx="4152900" cy="71120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03006" y="10074275"/>
            <a:ext cx="1920474" cy="9080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52" y="758952"/>
            <a:ext cx="4270248" cy="722928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0435"/>
            <a:ext cx="20104100" cy="7310362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5833" y="842607"/>
            <a:ext cx="4851363" cy="79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25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4970" y="2722862"/>
            <a:ext cx="18454158" cy="7617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hu-HU" spc="135" dirty="0" smtClean="0">
                <a:latin typeface="Montserrat" charset="0"/>
                <a:ea typeface="Montserrat" charset="0"/>
                <a:cs typeface="Montserrat" charset="0"/>
              </a:rPr>
              <a:t>HUSRB/1602/21/0061								Előzmények</a:t>
            </a:r>
            <a:endParaRPr spc="90" dirty="0"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4970" y="3778979"/>
            <a:ext cx="18397220" cy="46643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0660" marR="5080" indent="-187960">
              <a:lnSpc>
                <a:spcPct val="140200"/>
              </a:lnSpc>
              <a:buFontTx/>
              <a:buChar char="•"/>
              <a:tabLst>
                <a:tab pos="201295" algn="l"/>
              </a:tabLst>
            </a:pPr>
            <a:endParaRPr lang="hu-HU" sz="2450" spc="55" dirty="0" smtClean="0">
              <a:latin typeface="Open Sans" charset="0"/>
              <a:ea typeface="Open Sans" charset="0"/>
              <a:cs typeface="Open Sans" charset="0"/>
            </a:endParaRPr>
          </a:p>
          <a:p>
            <a:pPr marL="200660" marR="5080" indent="-187960">
              <a:lnSpc>
                <a:spcPct val="140200"/>
              </a:lnSpc>
              <a:buFontTx/>
              <a:buChar char="•"/>
              <a:tabLst>
                <a:tab pos="201295" algn="l"/>
              </a:tabLst>
            </a:pPr>
            <a:r>
              <a:rPr lang="hu-HU" sz="3200" spc="55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2007-2013</a:t>
            </a:r>
            <a:r>
              <a:rPr lang="hu-HU" sz="3200" spc="5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hu-HU" sz="3200" spc="55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időszakban jelen projekt előzményeként - </a:t>
            </a:r>
            <a:r>
              <a:rPr lang="hu-HU" sz="3200" spc="5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 51.sz.főút Baja I. szakasz – </a:t>
            </a:r>
            <a:r>
              <a:rPr lang="hu-HU" sz="3200" spc="55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Zombor </a:t>
            </a:r>
            <a:r>
              <a:rPr lang="hu-HU" sz="3200" spc="5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összekötő út építése és tervezése HU-SRB/0901/111/006</a:t>
            </a:r>
          </a:p>
          <a:p>
            <a:pPr marL="200660" marR="5080" indent="-187960">
              <a:lnSpc>
                <a:spcPct val="140200"/>
              </a:lnSpc>
              <a:buFontTx/>
              <a:buChar char="•"/>
              <a:tabLst>
                <a:tab pos="201295" algn="l"/>
              </a:tabLst>
            </a:pPr>
            <a:r>
              <a:rPr lang="hu-HU" sz="3200" spc="55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Nemzeti Fejlesztési Minisztérium 2017</a:t>
            </a:r>
            <a:r>
              <a:rPr lang="hu-HU" sz="3200" spc="5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január </a:t>
            </a:r>
            <a:r>
              <a:rPr lang="hu-HU" sz="3200" spc="55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17-én rendelte el a Baja </a:t>
            </a:r>
            <a:r>
              <a:rPr lang="hu-HU" sz="3200" spc="5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Zombor projekt </a:t>
            </a:r>
            <a:r>
              <a:rPr lang="hu-HU" sz="3200" spc="55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előkészítését</a:t>
            </a:r>
            <a:endParaRPr lang="hu-HU" sz="3200" spc="5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00660" marR="5080" indent="-187960">
              <a:lnSpc>
                <a:spcPct val="140200"/>
              </a:lnSpc>
              <a:buFontTx/>
              <a:buChar char="•"/>
              <a:tabLst>
                <a:tab pos="201295" algn="l"/>
              </a:tabLst>
            </a:pPr>
            <a:r>
              <a:rPr lang="hu-HU" sz="3200" spc="8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Pályázatbenyújtás 2017</a:t>
            </a:r>
            <a:r>
              <a:rPr lang="hu-HU" sz="3200" spc="8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január 31-én </a:t>
            </a:r>
            <a:r>
              <a:rPr lang="hu-HU" sz="3200" spc="8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hu-HU" sz="3200" spc="8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Magyarország-Szerbia IPA CBC Program </a:t>
            </a:r>
            <a:r>
              <a:rPr lang="hu-HU" sz="3200" spc="8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2014-2020 keretében</a:t>
            </a:r>
            <a:r>
              <a:rPr lang="hu-HU" sz="3200" spc="8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3200" spc="8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hu-HU" sz="3200" spc="8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lang="hu-HU" sz="3200" spc="8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ezető </a:t>
            </a:r>
            <a:r>
              <a:rPr lang="hu-HU" sz="3200" spc="8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partner (</a:t>
            </a:r>
            <a:r>
              <a:rPr lang="hu-HU" sz="3200" spc="8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Srbije</a:t>
            </a:r>
            <a:r>
              <a:rPr lang="hu-HU" sz="3200" spc="8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3200" spc="8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Putevi</a:t>
            </a:r>
            <a:r>
              <a:rPr lang="hu-HU" sz="3200" spc="8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sz="2450" dirty="0" smtClean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44593" y="842806"/>
            <a:ext cx="4020820" cy="796290"/>
          </a:xfrm>
          <a:custGeom>
            <a:avLst/>
            <a:gdLst/>
            <a:ahLst/>
            <a:cxnLst/>
            <a:rect l="l" t="t" r="r" b="b"/>
            <a:pathLst>
              <a:path w="4020819" h="796289">
                <a:moveTo>
                  <a:pt x="4020819" y="0"/>
                </a:moveTo>
                <a:lnTo>
                  <a:pt x="0" y="795787"/>
                </a:lnTo>
              </a:path>
            </a:pathLst>
          </a:custGeom>
          <a:ln w="1047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44593" y="843005"/>
            <a:ext cx="4020820" cy="796290"/>
          </a:xfrm>
          <a:custGeom>
            <a:avLst/>
            <a:gdLst/>
            <a:ahLst/>
            <a:cxnLst/>
            <a:rect l="l" t="t" r="r" b="b"/>
            <a:pathLst>
              <a:path w="4020819" h="796289">
                <a:moveTo>
                  <a:pt x="4020819" y="795787"/>
                </a:moveTo>
                <a:lnTo>
                  <a:pt x="0" y="0"/>
                </a:lnTo>
              </a:path>
            </a:pathLst>
          </a:custGeom>
          <a:ln w="1047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6652865" y="1168319"/>
            <a:ext cx="1257300" cy="160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75" dirty="0">
                <a:solidFill>
                  <a:srgbClr val="939598"/>
                </a:solidFill>
                <a:latin typeface="Arial"/>
                <a:cs typeface="Arial"/>
              </a:rPr>
              <a:t>PROJECT </a:t>
            </a:r>
            <a:r>
              <a:rPr sz="950" spc="5" dirty="0">
                <a:solidFill>
                  <a:srgbClr val="939598"/>
                </a:solidFill>
                <a:latin typeface="Arial"/>
                <a:cs typeface="Arial"/>
              </a:rPr>
              <a:t>LOGO</a:t>
            </a:r>
            <a:r>
              <a:rPr sz="950" spc="-10" dirty="0">
                <a:solidFill>
                  <a:srgbClr val="939598"/>
                </a:solidFill>
                <a:latin typeface="Arial"/>
                <a:cs typeface="Arial"/>
              </a:rPr>
              <a:t> </a:t>
            </a:r>
            <a:r>
              <a:rPr sz="950" spc="-50" dirty="0">
                <a:solidFill>
                  <a:srgbClr val="939598"/>
                </a:solidFill>
                <a:latin typeface="Arial"/>
                <a:cs typeface="Arial"/>
              </a:rPr>
              <a:t>HERE</a:t>
            </a:r>
            <a:endParaRPr sz="950" dirty="0"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52" y="758952"/>
            <a:ext cx="4270248" cy="722928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5833" y="842607"/>
            <a:ext cx="4851363" cy="792921"/>
          </a:xfrm>
          <a:prstGeom prst="rect">
            <a:avLst/>
          </a:prstGeom>
        </p:spPr>
      </p:pic>
      <p:pic>
        <p:nvPicPr>
          <p:cNvPr id="10" name="Picture 5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650" y="10074275"/>
            <a:ext cx="4152900" cy="711200"/>
          </a:xfrm>
          <a:prstGeom prst="rect">
            <a:avLst/>
          </a:prstGeom>
        </p:spPr>
      </p:pic>
      <p:pic>
        <p:nvPicPr>
          <p:cNvPr id="11" name="Picture 5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03006" y="10074275"/>
            <a:ext cx="1920474" cy="90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4970" y="2722862"/>
            <a:ext cx="18454158" cy="7617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lang="hu-HU" spc="135" dirty="0" smtClean="0">
                <a:latin typeface="Montserrat" charset="0"/>
                <a:ea typeface="Montserrat" charset="0"/>
                <a:cs typeface="Montserrat" charset="0"/>
              </a:rPr>
              <a:t>Forrás</a:t>
            </a:r>
            <a:endParaRPr spc="90" dirty="0"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4970" y="3778979"/>
            <a:ext cx="18397220" cy="4179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0660" marR="5080" indent="-187960">
              <a:lnSpc>
                <a:spcPct val="140200"/>
              </a:lnSpc>
              <a:buFontTx/>
              <a:buChar char="•"/>
              <a:tabLst>
                <a:tab pos="201295" algn="l"/>
              </a:tabLst>
            </a:pPr>
            <a:endParaRPr lang="hu-HU" sz="2450" spc="55" dirty="0" smtClean="0">
              <a:latin typeface="Open Sans" charset="0"/>
              <a:ea typeface="Open Sans" charset="0"/>
              <a:cs typeface="Open Sans" charset="0"/>
            </a:endParaRPr>
          </a:p>
          <a:p>
            <a:pPr marL="200660" marR="5080" indent="-187960">
              <a:lnSpc>
                <a:spcPct val="140200"/>
              </a:lnSpc>
              <a:buFontTx/>
              <a:buChar char="•"/>
              <a:tabLst>
                <a:tab pos="201295" algn="l"/>
              </a:tabLst>
            </a:pPr>
            <a:endParaRPr lang="hu-HU" sz="2450" spc="55" dirty="0">
              <a:latin typeface="Open Sans" charset="0"/>
              <a:ea typeface="Open Sans" charset="0"/>
              <a:cs typeface="Open Sans" charset="0"/>
            </a:endParaRPr>
          </a:p>
          <a:p>
            <a:pPr marL="200660" marR="5080" indent="-187960">
              <a:lnSpc>
                <a:spcPct val="140200"/>
              </a:lnSpc>
              <a:buFontTx/>
              <a:buChar char="•"/>
              <a:tabLst>
                <a:tab pos="201295" algn="l"/>
              </a:tabLst>
            </a:pPr>
            <a:r>
              <a:rPr lang="hu-HU" sz="3200" spc="55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hu-HU" sz="3200" spc="5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projekt IPA Támogatási szerződése 2017. november 22-én került </a:t>
            </a:r>
            <a:r>
              <a:rPr lang="hu-HU" sz="3200" spc="55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aláírásra.</a:t>
            </a:r>
          </a:p>
          <a:p>
            <a:pPr marL="200660" marR="5080" indent="-187960">
              <a:lnSpc>
                <a:spcPct val="140200"/>
              </a:lnSpc>
              <a:buFontTx/>
              <a:buChar char="•"/>
              <a:tabLst>
                <a:tab pos="201295" algn="l"/>
              </a:tabLst>
            </a:pPr>
            <a:r>
              <a:rPr lang="hu-HU" sz="3200" spc="55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Projekt teljes költségvetése: 3 122 670 EUR (ERFA – 2 654 269,5 EUR)</a:t>
            </a:r>
          </a:p>
          <a:p>
            <a:pPr marL="12700" marR="5080">
              <a:lnSpc>
                <a:spcPct val="140200"/>
              </a:lnSpc>
              <a:tabLst>
                <a:tab pos="201295" algn="l"/>
              </a:tabLst>
            </a:pPr>
            <a:r>
              <a:rPr lang="hu-HU" sz="3200" spc="5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hu-HU" sz="3200" spc="55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NIF projektrész költségvetése: 492.151 EUR</a:t>
            </a:r>
          </a:p>
          <a:p>
            <a:pPr marL="12700" marR="5080">
              <a:lnSpc>
                <a:spcPct val="140200"/>
              </a:lnSpc>
              <a:tabLst>
                <a:tab pos="201295" algn="l"/>
              </a:tabLst>
            </a:pPr>
            <a:endParaRPr lang="hu-HU" sz="2450" spc="55" dirty="0">
              <a:latin typeface="Open Sans" charset="0"/>
              <a:ea typeface="Open Sans" charset="0"/>
              <a:cs typeface="Open Sans" charset="0"/>
            </a:endParaRPr>
          </a:p>
          <a:p>
            <a:pPr marL="12700" marR="5080">
              <a:lnSpc>
                <a:spcPct val="140200"/>
              </a:lnSpc>
              <a:tabLst>
                <a:tab pos="201295" algn="l"/>
              </a:tabLst>
            </a:pPr>
            <a:endParaRPr sz="2450" dirty="0" smtClean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44593" y="842806"/>
            <a:ext cx="4020820" cy="796290"/>
          </a:xfrm>
          <a:custGeom>
            <a:avLst/>
            <a:gdLst/>
            <a:ahLst/>
            <a:cxnLst/>
            <a:rect l="l" t="t" r="r" b="b"/>
            <a:pathLst>
              <a:path w="4020819" h="796289">
                <a:moveTo>
                  <a:pt x="4020819" y="0"/>
                </a:moveTo>
                <a:lnTo>
                  <a:pt x="0" y="795787"/>
                </a:lnTo>
              </a:path>
            </a:pathLst>
          </a:custGeom>
          <a:ln w="1047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44593" y="843005"/>
            <a:ext cx="4020820" cy="796290"/>
          </a:xfrm>
          <a:custGeom>
            <a:avLst/>
            <a:gdLst/>
            <a:ahLst/>
            <a:cxnLst/>
            <a:rect l="l" t="t" r="r" b="b"/>
            <a:pathLst>
              <a:path w="4020819" h="796289">
                <a:moveTo>
                  <a:pt x="4020819" y="795787"/>
                </a:moveTo>
                <a:lnTo>
                  <a:pt x="0" y="0"/>
                </a:lnTo>
              </a:path>
            </a:pathLst>
          </a:custGeom>
          <a:ln w="1047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6652865" y="1168319"/>
            <a:ext cx="1257300" cy="160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75" dirty="0">
                <a:solidFill>
                  <a:srgbClr val="939598"/>
                </a:solidFill>
                <a:latin typeface="Arial"/>
                <a:cs typeface="Arial"/>
              </a:rPr>
              <a:t>PROJECT </a:t>
            </a:r>
            <a:r>
              <a:rPr sz="950" spc="5" dirty="0">
                <a:solidFill>
                  <a:srgbClr val="939598"/>
                </a:solidFill>
                <a:latin typeface="Arial"/>
                <a:cs typeface="Arial"/>
              </a:rPr>
              <a:t>LOGO</a:t>
            </a:r>
            <a:r>
              <a:rPr sz="950" spc="-10" dirty="0">
                <a:solidFill>
                  <a:srgbClr val="939598"/>
                </a:solidFill>
                <a:latin typeface="Arial"/>
                <a:cs typeface="Arial"/>
              </a:rPr>
              <a:t> </a:t>
            </a:r>
            <a:r>
              <a:rPr sz="950" spc="-50" dirty="0">
                <a:solidFill>
                  <a:srgbClr val="939598"/>
                </a:solidFill>
                <a:latin typeface="Arial"/>
                <a:cs typeface="Arial"/>
              </a:rPr>
              <a:t>HERE</a:t>
            </a:r>
            <a:endParaRPr sz="950" dirty="0"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52" y="758952"/>
            <a:ext cx="4270248" cy="722928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5833" y="842607"/>
            <a:ext cx="4851363" cy="792921"/>
          </a:xfrm>
          <a:prstGeom prst="rect">
            <a:avLst/>
          </a:prstGeom>
        </p:spPr>
      </p:pic>
      <p:pic>
        <p:nvPicPr>
          <p:cNvPr id="10" name="Picture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650" y="10074275"/>
            <a:ext cx="4152900" cy="711200"/>
          </a:xfrm>
          <a:prstGeom prst="rect">
            <a:avLst/>
          </a:prstGeom>
        </p:spPr>
      </p:pic>
      <p:pic>
        <p:nvPicPr>
          <p:cNvPr id="11" name="Picture 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03006" y="10074275"/>
            <a:ext cx="1920474" cy="90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22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4970" y="2722862"/>
            <a:ext cx="18454158" cy="7617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lang="hu-HU" spc="135" dirty="0" smtClean="0">
                <a:latin typeface="Montserrat" charset="0"/>
                <a:ea typeface="Montserrat" charset="0"/>
                <a:cs typeface="Montserrat" charset="0"/>
              </a:rPr>
              <a:t>Műszaki tartalom (1)</a:t>
            </a:r>
            <a:endParaRPr spc="90" dirty="0"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8952" y="3778979"/>
            <a:ext cx="18463238" cy="52383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0660" marR="5080" indent="-187960">
              <a:lnSpc>
                <a:spcPct val="140200"/>
              </a:lnSpc>
              <a:buChar char="•"/>
              <a:tabLst>
                <a:tab pos="201295" algn="l"/>
              </a:tabLst>
            </a:pPr>
            <a:endParaRPr lang="hu-HU" sz="2450" spc="50" dirty="0" smtClean="0">
              <a:latin typeface="Open Sans" charset="0"/>
              <a:ea typeface="Open Sans" charset="0"/>
              <a:cs typeface="Open Sans" charset="0"/>
            </a:endParaRPr>
          </a:p>
          <a:p>
            <a:pPr marL="469900" marR="5080" indent="-457200">
              <a:lnSpc>
                <a:spcPct val="140200"/>
              </a:lnSpc>
              <a:buFont typeface="Arial" panose="020B0604020202020204" pitchFamily="34" charset="0"/>
              <a:buChar char="•"/>
              <a:tabLst>
                <a:tab pos="201295" algn="l"/>
              </a:tabLst>
            </a:pPr>
            <a:r>
              <a:rPr lang="hu-HU" sz="3200" spc="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Érintett </a:t>
            </a:r>
            <a:r>
              <a:rPr lang="hu-HU" sz="3200" spc="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települések magyar oldalon: Baja, Bátmonostor, Nagybaracska, Csátalja, Dávod, Hercegszántó </a:t>
            </a:r>
          </a:p>
          <a:p>
            <a:pPr lvl="0"/>
            <a:endParaRPr lang="hu-HU" sz="3200" spc="5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3200" spc="9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51</a:t>
            </a:r>
            <a:r>
              <a:rPr lang="hu-HU" sz="3200" spc="9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sz. főút Baja - Hercegszántó – országhatár szakaszra a 2007-ben készült, 11,5 tonnás burkolatmegerősítési tervek figyelembe vételével </a:t>
            </a:r>
            <a:endParaRPr lang="hu-HU" sz="3200" spc="9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3200" spc="9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Megvalósíthatósági tanulmány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3200" spc="9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Környezeti </a:t>
            </a:r>
            <a:r>
              <a:rPr lang="hu-HU" sz="3200" spc="9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Hatástanulmány és engedélyezési terv, </a:t>
            </a:r>
            <a:endParaRPr lang="hu-HU" sz="3200" spc="9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3200" spc="9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Baja </a:t>
            </a:r>
            <a:r>
              <a:rPr lang="hu-HU" sz="3200" spc="9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déli elkerülő szakaszra Környezeti hatástanulmány készítése</a:t>
            </a:r>
            <a:r>
              <a:rPr lang="hu-HU" sz="3200" spc="9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 lvl="1"/>
            <a:endParaRPr lang="hu-HU" sz="2450" spc="90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44593" y="842806"/>
            <a:ext cx="4020820" cy="796290"/>
          </a:xfrm>
          <a:custGeom>
            <a:avLst/>
            <a:gdLst/>
            <a:ahLst/>
            <a:cxnLst/>
            <a:rect l="l" t="t" r="r" b="b"/>
            <a:pathLst>
              <a:path w="4020819" h="796289">
                <a:moveTo>
                  <a:pt x="4020819" y="0"/>
                </a:moveTo>
                <a:lnTo>
                  <a:pt x="0" y="795787"/>
                </a:lnTo>
              </a:path>
            </a:pathLst>
          </a:custGeom>
          <a:ln w="1047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44593" y="843005"/>
            <a:ext cx="4020820" cy="796290"/>
          </a:xfrm>
          <a:custGeom>
            <a:avLst/>
            <a:gdLst/>
            <a:ahLst/>
            <a:cxnLst/>
            <a:rect l="l" t="t" r="r" b="b"/>
            <a:pathLst>
              <a:path w="4020819" h="796289">
                <a:moveTo>
                  <a:pt x="4020819" y="795787"/>
                </a:moveTo>
                <a:lnTo>
                  <a:pt x="0" y="0"/>
                </a:lnTo>
              </a:path>
            </a:pathLst>
          </a:custGeom>
          <a:ln w="1047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6652865" y="1168319"/>
            <a:ext cx="1257300" cy="160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75" dirty="0">
                <a:solidFill>
                  <a:srgbClr val="939598"/>
                </a:solidFill>
                <a:latin typeface="Arial"/>
                <a:cs typeface="Arial"/>
              </a:rPr>
              <a:t>PROJECT </a:t>
            </a:r>
            <a:r>
              <a:rPr sz="950" spc="5" dirty="0">
                <a:solidFill>
                  <a:srgbClr val="939598"/>
                </a:solidFill>
                <a:latin typeface="Arial"/>
                <a:cs typeface="Arial"/>
              </a:rPr>
              <a:t>LOGO</a:t>
            </a:r>
            <a:r>
              <a:rPr sz="950" spc="-10" dirty="0">
                <a:solidFill>
                  <a:srgbClr val="939598"/>
                </a:solidFill>
                <a:latin typeface="Arial"/>
                <a:cs typeface="Arial"/>
              </a:rPr>
              <a:t> </a:t>
            </a:r>
            <a:r>
              <a:rPr sz="950" spc="-50" dirty="0">
                <a:solidFill>
                  <a:srgbClr val="939598"/>
                </a:solidFill>
                <a:latin typeface="Arial"/>
                <a:cs typeface="Arial"/>
              </a:rPr>
              <a:t>HERE</a:t>
            </a:r>
            <a:endParaRPr sz="950" dirty="0"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52" y="758952"/>
            <a:ext cx="4270248" cy="722928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5833" y="842607"/>
            <a:ext cx="4851363" cy="792921"/>
          </a:xfrm>
          <a:prstGeom prst="rect">
            <a:avLst/>
          </a:prstGeom>
        </p:spPr>
      </p:pic>
      <p:pic>
        <p:nvPicPr>
          <p:cNvPr id="10" name="Picture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650" y="10074275"/>
            <a:ext cx="4152900" cy="711200"/>
          </a:xfrm>
          <a:prstGeom prst="rect">
            <a:avLst/>
          </a:prstGeom>
        </p:spPr>
      </p:pic>
      <p:pic>
        <p:nvPicPr>
          <p:cNvPr id="11" name="Picture 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03006" y="10074275"/>
            <a:ext cx="1920474" cy="90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18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4970" y="2722862"/>
            <a:ext cx="18454158" cy="7617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lang="hu-HU" spc="135" dirty="0" smtClean="0">
                <a:latin typeface="Montserrat" charset="0"/>
                <a:ea typeface="Montserrat" charset="0"/>
                <a:cs typeface="Montserrat" charset="0"/>
              </a:rPr>
              <a:t>Műszaki tartalom (2)</a:t>
            </a:r>
            <a:endParaRPr spc="90" dirty="0"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4970" y="3778979"/>
            <a:ext cx="18397220" cy="48090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endParaRPr lang="hu-HU" sz="2450" spc="50" dirty="0" smtClean="0">
              <a:latin typeface="Open Sans" charset="0"/>
              <a:ea typeface="Open Sans" charset="0"/>
              <a:cs typeface="Open Sans" charset="0"/>
            </a:endParaRPr>
          </a:p>
          <a:p>
            <a:r>
              <a:rPr lang="hu-HU" sz="3200" spc="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hu-HU" sz="3200" spc="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51. sz. főút Baja – Hercegszántó – országhatár szakasz műszaki tartalma: </a:t>
            </a:r>
            <a:endParaRPr lang="hu-HU" sz="3200" spc="5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sz="3200" spc="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3200" spc="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Meglévő 2x1 sávos főút felújítása és burkolat megerősítése kb. 28 km hosszon, vonalvezetés felülvizsgálata, ívkorrekciók </a:t>
            </a:r>
            <a:r>
              <a:rPr lang="hu-HU" sz="3200" spc="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tervezésével </a:t>
            </a:r>
            <a:endParaRPr lang="hu-HU" sz="3200" spc="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3200" spc="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Nagybaracska települést elkerülő út </a:t>
            </a:r>
            <a:r>
              <a:rPr lang="hu-HU" sz="3200" spc="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tervezése kb</a:t>
            </a:r>
            <a:r>
              <a:rPr lang="hu-HU" sz="3200" spc="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1,4 km </a:t>
            </a:r>
            <a:r>
              <a:rPr lang="hu-HU" sz="3200" spc="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hosszon</a:t>
            </a:r>
            <a:endParaRPr lang="hu-HU" sz="3200" spc="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3200" spc="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Hercegszántó belterületén lévő 5151. jelű országos közút csatlakozásánál kanyarodó sávos csomópont </a:t>
            </a:r>
            <a:r>
              <a:rPr lang="hu-HU" sz="3200" spc="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tervezése</a:t>
            </a:r>
            <a:endParaRPr lang="hu-HU" sz="3200" spc="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3200" spc="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határállomás előtt tehergépjárművek részére várakozósáv </a:t>
            </a:r>
            <a:r>
              <a:rPr lang="hu-HU" sz="3200" spc="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tervezése</a:t>
            </a:r>
            <a:endParaRPr lang="hu-HU" sz="3200" spc="5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3200" spc="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51</a:t>
            </a:r>
            <a:r>
              <a:rPr lang="hu-HU" sz="3200" spc="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sz. főút mellett önálló kétirányú kerékpárút </a:t>
            </a:r>
            <a:r>
              <a:rPr lang="hu-HU" sz="3200" spc="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tervezése</a:t>
            </a:r>
            <a:endParaRPr lang="hu-HU" sz="3200" spc="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44593" y="842806"/>
            <a:ext cx="4020820" cy="796290"/>
          </a:xfrm>
          <a:custGeom>
            <a:avLst/>
            <a:gdLst/>
            <a:ahLst/>
            <a:cxnLst/>
            <a:rect l="l" t="t" r="r" b="b"/>
            <a:pathLst>
              <a:path w="4020819" h="796289">
                <a:moveTo>
                  <a:pt x="4020819" y="0"/>
                </a:moveTo>
                <a:lnTo>
                  <a:pt x="0" y="795787"/>
                </a:lnTo>
              </a:path>
            </a:pathLst>
          </a:custGeom>
          <a:ln w="1047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44593" y="843005"/>
            <a:ext cx="4020820" cy="796290"/>
          </a:xfrm>
          <a:custGeom>
            <a:avLst/>
            <a:gdLst/>
            <a:ahLst/>
            <a:cxnLst/>
            <a:rect l="l" t="t" r="r" b="b"/>
            <a:pathLst>
              <a:path w="4020819" h="796289">
                <a:moveTo>
                  <a:pt x="4020819" y="795787"/>
                </a:moveTo>
                <a:lnTo>
                  <a:pt x="0" y="0"/>
                </a:lnTo>
              </a:path>
            </a:pathLst>
          </a:custGeom>
          <a:ln w="1047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6652865" y="1168319"/>
            <a:ext cx="1257300" cy="160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75" dirty="0">
                <a:solidFill>
                  <a:srgbClr val="939598"/>
                </a:solidFill>
                <a:latin typeface="Arial"/>
                <a:cs typeface="Arial"/>
              </a:rPr>
              <a:t>PROJECT </a:t>
            </a:r>
            <a:r>
              <a:rPr sz="950" spc="5" dirty="0">
                <a:solidFill>
                  <a:srgbClr val="939598"/>
                </a:solidFill>
                <a:latin typeface="Arial"/>
                <a:cs typeface="Arial"/>
              </a:rPr>
              <a:t>LOGO</a:t>
            </a:r>
            <a:r>
              <a:rPr sz="950" spc="-10" dirty="0">
                <a:solidFill>
                  <a:srgbClr val="939598"/>
                </a:solidFill>
                <a:latin typeface="Arial"/>
                <a:cs typeface="Arial"/>
              </a:rPr>
              <a:t> </a:t>
            </a:r>
            <a:r>
              <a:rPr sz="950" spc="-50" dirty="0">
                <a:solidFill>
                  <a:srgbClr val="939598"/>
                </a:solidFill>
                <a:latin typeface="Arial"/>
                <a:cs typeface="Arial"/>
              </a:rPr>
              <a:t>HERE</a:t>
            </a:r>
            <a:endParaRPr sz="950" dirty="0"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52" y="758952"/>
            <a:ext cx="4270248" cy="722928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5833" y="842607"/>
            <a:ext cx="4851363" cy="792921"/>
          </a:xfrm>
          <a:prstGeom prst="rect">
            <a:avLst/>
          </a:prstGeom>
        </p:spPr>
      </p:pic>
      <p:pic>
        <p:nvPicPr>
          <p:cNvPr id="10" name="Picture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650" y="10074275"/>
            <a:ext cx="4152900" cy="711200"/>
          </a:xfrm>
          <a:prstGeom prst="rect">
            <a:avLst/>
          </a:prstGeom>
        </p:spPr>
      </p:pic>
      <p:pic>
        <p:nvPicPr>
          <p:cNvPr id="11" name="Picture 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03006" y="10074275"/>
            <a:ext cx="1920474" cy="90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08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4970" y="2722862"/>
            <a:ext cx="18454158" cy="7617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lang="hu-HU" spc="135" dirty="0" smtClean="0">
                <a:latin typeface="Montserrat" charset="0"/>
                <a:ea typeface="Montserrat" charset="0"/>
                <a:cs typeface="Montserrat" charset="0"/>
              </a:rPr>
              <a:t>Műszaki tartalom (3)</a:t>
            </a:r>
            <a:endParaRPr spc="90" dirty="0"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4970" y="3778979"/>
            <a:ext cx="18397220" cy="62863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endParaRPr lang="hu-HU" sz="2450" spc="100" dirty="0" smtClean="0">
              <a:latin typeface="Open Sans" charset="0"/>
              <a:ea typeface="Open Sans" charset="0"/>
              <a:cs typeface="Open Sans" charset="0"/>
            </a:endParaRPr>
          </a:p>
          <a:p>
            <a:r>
              <a:rPr lang="hu-HU" sz="3200" spc="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Tervezési </a:t>
            </a:r>
            <a:r>
              <a:rPr lang="hu-HU" sz="3200" spc="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paraméterek magyar oldalon</a:t>
            </a:r>
            <a:r>
              <a:rPr lang="hu-HU" sz="3200" spc="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endParaRPr lang="hu-HU" sz="3200" spc="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hu-HU" sz="3200" spc="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belterületi szakasz tervezési osztály </a:t>
            </a:r>
            <a:r>
              <a:rPr lang="hu-HU" sz="3200" spc="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B.IV.b.B</a:t>
            </a:r>
            <a:r>
              <a:rPr lang="hu-HU" sz="3200" spc="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., tervezési sebesség </a:t>
            </a:r>
            <a:r>
              <a:rPr lang="hu-HU" sz="3200" spc="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vt</a:t>
            </a:r>
            <a:r>
              <a:rPr lang="hu-HU" sz="3200" spc="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=60 km/h, </a:t>
            </a:r>
          </a:p>
          <a:p>
            <a:r>
              <a:rPr lang="hu-HU" sz="3200" spc="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külterületi szakasz tervezési osztály K.IV.A., tervezési sebesség </a:t>
            </a:r>
            <a:r>
              <a:rPr lang="hu-HU" sz="3200" spc="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vt</a:t>
            </a:r>
            <a:r>
              <a:rPr lang="hu-HU" sz="3200" spc="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=90 km/h, </a:t>
            </a:r>
          </a:p>
          <a:p>
            <a:endParaRPr lang="hu-HU" sz="3200" spc="1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hu-HU" sz="3200" spc="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Általános </a:t>
            </a:r>
            <a:r>
              <a:rPr lang="hu-HU" sz="3200" spc="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keresztmetszeti adatok:</a:t>
            </a:r>
          </a:p>
          <a:p>
            <a:r>
              <a:rPr lang="hu-HU" sz="3200" spc="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Korona szélesség: 12,0 m</a:t>
            </a:r>
          </a:p>
          <a:p>
            <a:r>
              <a:rPr lang="hu-HU" sz="3200" spc="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Burkolatszélesség: 7,50 </a:t>
            </a:r>
            <a:r>
              <a:rPr lang="hu-HU" sz="3200" spc="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endParaRPr lang="hu-HU" sz="3200" spc="1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hu-HU" sz="3200" spc="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Keresztmetszet </a:t>
            </a:r>
            <a:r>
              <a:rPr lang="hu-HU" sz="3200" spc="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határállomás előtti teherforgalmi leálló sávval:</a:t>
            </a:r>
          </a:p>
          <a:p>
            <a:pPr lvl="2"/>
            <a:r>
              <a:rPr lang="hu-HU" sz="3200" spc="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Korona </a:t>
            </a:r>
            <a:r>
              <a:rPr lang="hu-HU" sz="3200" spc="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szélesség: 15,50 m</a:t>
            </a:r>
          </a:p>
          <a:p>
            <a:pPr lvl="2"/>
            <a:r>
              <a:rPr lang="hu-HU" sz="3200" spc="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Burkolatszélesség</a:t>
            </a:r>
            <a:r>
              <a:rPr lang="hu-HU" sz="3200" spc="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11,00 </a:t>
            </a:r>
            <a:r>
              <a:rPr lang="hu-HU" sz="3200" spc="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</a:p>
          <a:p>
            <a:pPr lvl="2"/>
            <a:endParaRPr lang="hu-HU" sz="3200" spc="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44593" y="842806"/>
            <a:ext cx="4020820" cy="796290"/>
          </a:xfrm>
          <a:custGeom>
            <a:avLst/>
            <a:gdLst/>
            <a:ahLst/>
            <a:cxnLst/>
            <a:rect l="l" t="t" r="r" b="b"/>
            <a:pathLst>
              <a:path w="4020819" h="796289">
                <a:moveTo>
                  <a:pt x="4020819" y="0"/>
                </a:moveTo>
                <a:lnTo>
                  <a:pt x="0" y="795787"/>
                </a:lnTo>
              </a:path>
            </a:pathLst>
          </a:custGeom>
          <a:ln w="1047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44593" y="843005"/>
            <a:ext cx="4020820" cy="796290"/>
          </a:xfrm>
          <a:custGeom>
            <a:avLst/>
            <a:gdLst/>
            <a:ahLst/>
            <a:cxnLst/>
            <a:rect l="l" t="t" r="r" b="b"/>
            <a:pathLst>
              <a:path w="4020819" h="796289">
                <a:moveTo>
                  <a:pt x="4020819" y="795787"/>
                </a:moveTo>
                <a:lnTo>
                  <a:pt x="0" y="0"/>
                </a:lnTo>
              </a:path>
            </a:pathLst>
          </a:custGeom>
          <a:ln w="1047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6652865" y="1168319"/>
            <a:ext cx="1257300" cy="160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75" dirty="0">
                <a:solidFill>
                  <a:srgbClr val="939598"/>
                </a:solidFill>
                <a:latin typeface="Arial"/>
                <a:cs typeface="Arial"/>
              </a:rPr>
              <a:t>PROJECT </a:t>
            </a:r>
            <a:r>
              <a:rPr sz="950" spc="5" dirty="0">
                <a:solidFill>
                  <a:srgbClr val="939598"/>
                </a:solidFill>
                <a:latin typeface="Arial"/>
                <a:cs typeface="Arial"/>
              </a:rPr>
              <a:t>LOGO</a:t>
            </a:r>
            <a:r>
              <a:rPr sz="950" spc="-10" dirty="0">
                <a:solidFill>
                  <a:srgbClr val="939598"/>
                </a:solidFill>
                <a:latin typeface="Arial"/>
                <a:cs typeface="Arial"/>
              </a:rPr>
              <a:t> </a:t>
            </a:r>
            <a:r>
              <a:rPr sz="950" spc="-50" dirty="0">
                <a:solidFill>
                  <a:srgbClr val="939598"/>
                </a:solidFill>
                <a:latin typeface="Arial"/>
                <a:cs typeface="Arial"/>
              </a:rPr>
              <a:t>HERE</a:t>
            </a:r>
            <a:endParaRPr sz="950"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52" y="758952"/>
            <a:ext cx="4270248" cy="722928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5833" y="842607"/>
            <a:ext cx="4851363" cy="792921"/>
          </a:xfrm>
          <a:prstGeom prst="rect">
            <a:avLst/>
          </a:prstGeom>
        </p:spPr>
      </p:pic>
      <p:pic>
        <p:nvPicPr>
          <p:cNvPr id="10" name="Picture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650" y="10074275"/>
            <a:ext cx="4152900" cy="711200"/>
          </a:xfrm>
          <a:prstGeom prst="rect">
            <a:avLst/>
          </a:prstGeom>
        </p:spPr>
      </p:pic>
      <p:pic>
        <p:nvPicPr>
          <p:cNvPr id="11" name="Picture 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03006" y="10074275"/>
            <a:ext cx="1920474" cy="90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54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5244593" y="842806"/>
            <a:ext cx="4020820" cy="796290"/>
          </a:xfrm>
          <a:custGeom>
            <a:avLst/>
            <a:gdLst/>
            <a:ahLst/>
            <a:cxnLst/>
            <a:rect l="l" t="t" r="r" b="b"/>
            <a:pathLst>
              <a:path w="4020819" h="796289">
                <a:moveTo>
                  <a:pt x="4020819" y="0"/>
                </a:moveTo>
                <a:lnTo>
                  <a:pt x="0" y="795787"/>
                </a:lnTo>
              </a:path>
            </a:pathLst>
          </a:custGeom>
          <a:ln w="1047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44593" y="843005"/>
            <a:ext cx="4020820" cy="796290"/>
          </a:xfrm>
          <a:custGeom>
            <a:avLst/>
            <a:gdLst/>
            <a:ahLst/>
            <a:cxnLst/>
            <a:rect l="l" t="t" r="r" b="b"/>
            <a:pathLst>
              <a:path w="4020819" h="796289">
                <a:moveTo>
                  <a:pt x="4020819" y="795787"/>
                </a:moveTo>
                <a:lnTo>
                  <a:pt x="0" y="0"/>
                </a:lnTo>
              </a:path>
            </a:pathLst>
          </a:custGeom>
          <a:ln w="1047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6652865" y="1168319"/>
            <a:ext cx="1257300" cy="160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75" dirty="0">
                <a:solidFill>
                  <a:srgbClr val="939598"/>
                </a:solidFill>
                <a:latin typeface="Arial"/>
                <a:cs typeface="Arial"/>
              </a:rPr>
              <a:t>PROJECT </a:t>
            </a:r>
            <a:r>
              <a:rPr sz="950" spc="5" dirty="0">
                <a:solidFill>
                  <a:srgbClr val="939598"/>
                </a:solidFill>
                <a:latin typeface="Arial"/>
                <a:cs typeface="Arial"/>
              </a:rPr>
              <a:t>LOGO</a:t>
            </a:r>
            <a:r>
              <a:rPr sz="950" spc="-10" dirty="0">
                <a:solidFill>
                  <a:srgbClr val="939598"/>
                </a:solidFill>
                <a:latin typeface="Arial"/>
                <a:cs typeface="Arial"/>
              </a:rPr>
              <a:t> </a:t>
            </a:r>
            <a:r>
              <a:rPr sz="950" spc="-50" dirty="0">
                <a:solidFill>
                  <a:srgbClr val="939598"/>
                </a:solidFill>
                <a:latin typeface="Arial"/>
                <a:cs typeface="Arial"/>
              </a:rPr>
              <a:t>HERE</a:t>
            </a:r>
            <a:endParaRPr sz="950" dirty="0"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52" y="758952"/>
            <a:ext cx="4270248" cy="722928"/>
          </a:xfrm>
          <a:prstGeom prst="rect">
            <a:avLst/>
          </a:prstGeom>
        </p:spPr>
      </p:pic>
      <p:pic>
        <p:nvPicPr>
          <p:cNvPr id="10" name="Kép 9" descr="V:\FILES\MUNKAFOLYAMAT\AT_JELENTES\2017-02\terkep\ut\U72-v2.png"/>
          <p:cNvPicPr preferRelativeResize="0"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8" t="-127" r="5355" b="-1"/>
          <a:stretch/>
        </p:blipFill>
        <p:spPr bwMode="auto">
          <a:xfrm>
            <a:off x="5937250" y="880048"/>
            <a:ext cx="6934200" cy="101848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5833" y="842607"/>
            <a:ext cx="4851363" cy="792921"/>
          </a:xfrm>
          <a:prstGeom prst="rect">
            <a:avLst/>
          </a:prstGeom>
        </p:spPr>
      </p:pic>
      <p:pic>
        <p:nvPicPr>
          <p:cNvPr id="9" name="Picture 5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650" y="10074275"/>
            <a:ext cx="4152900" cy="711200"/>
          </a:xfrm>
          <a:prstGeom prst="rect">
            <a:avLst/>
          </a:prstGeom>
        </p:spPr>
      </p:pic>
      <p:pic>
        <p:nvPicPr>
          <p:cNvPr id="11" name="Picture 5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03006" y="10074275"/>
            <a:ext cx="1920474" cy="90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32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4970" y="2722862"/>
            <a:ext cx="18454158" cy="7617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lang="hu-HU" spc="135" dirty="0" smtClean="0">
                <a:latin typeface="Montserrat" charset="0"/>
                <a:ea typeface="Montserrat" charset="0"/>
                <a:cs typeface="Montserrat" charset="0"/>
              </a:rPr>
              <a:t>Ütemezés</a:t>
            </a:r>
            <a:endParaRPr spc="90" dirty="0"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4970" y="3778979"/>
            <a:ext cx="1839722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endParaRPr lang="hu-HU" dirty="0"/>
          </a:p>
        </p:txBody>
      </p:sp>
      <p:sp>
        <p:nvSpPr>
          <p:cNvPr id="4" name="object 4"/>
          <p:cNvSpPr/>
          <p:nvPr/>
        </p:nvSpPr>
        <p:spPr>
          <a:xfrm>
            <a:off x="15244593" y="842806"/>
            <a:ext cx="4020820" cy="796290"/>
          </a:xfrm>
          <a:custGeom>
            <a:avLst/>
            <a:gdLst/>
            <a:ahLst/>
            <a:cxnLst/>
            <a:rect l="l" t="t" r="r" b="b"/>
            <a:pathLst>
              <a:path w="4020819" h="796289">
                <a:moveTo>
                  <a:pt x="4020819" y="0"/>
                </a:moveTo>
                <a:lnTo>
                  <a:pt x="0" y="795787"/>
                </a:lnTo>
              </a:path>
            </a:pathLst>
          </a:custGeom>
          <a:ln w="1047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44593" y="843005"/>
            <a:ext cx="4020820" cy="796290"/>
          </a:xfrm>
          <a:custGeom>
            <a:avLst/>
            <a:gdLst/>
            <a:ahLst/>
            <a:cxnLst/>
            <a:rect l="l" t="t" r="r" b="b"/>
            <a:pathLst>
              <a:path w="4020819" h="796289">
                <a:moveTo>
                  <a:pt x="4020819" y="795787"/>
                </a:moveTo>
                <a:lnTo>
                  <a:pt x="0" y="0"/>
                </a:lnTo>
              </a:path>
            </a:pathLst>
          </a:custGeom>
          <a:ln w="1047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6652865" y="1168319"/>
            <a:ext cx="1257300" cy="160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75" dirty="0">
                <a:solidFill>
                  <a:srgbClr val="939598"/>
                </a:solidFill>
                <a:latin typeface="Arial"/>
                <a:cs typeface="Arial"/>
              </a:rPr>
              <a:t>PROJECT </a:t>
            </a:r>
            <a:r>
              <a:rPr sz="950" spc="5" dirty="0">
                <a:solidFill>
                  <a:srgbClr val="939598"/>
                </a:solidFill>
                <a:latin typeface="Arial"/>
                <a:cs typeface="Arial"/>
              </a:rPr>
              <a:t>LOGO</a:t>
            </a:r>
            <a:r>
              <a:rPr sz="950" spc="-10" dirty="0">
                <a:solidFill>
                  <a:srgbClr val="939598"/>
                </a:solidFill>
                <a:latin typeface="Arial"/>
                <a:cs typeface="Arial"/>
              </a:rPr>
              <a:t> </a:t>
            </a:r>
            <a:r>
              <a:rPr sz="950" spc="-50" dirty="0">
                <a:solidFill>
                  <a:srgbClr val="939598"/>
                </a:solidFill>
                <a:latin typeface="Arial"/>
                <a:cs typeface="Arial"/>
              </a:rPr>
              <a:t>HERE</a:t>
            </a:r>
            <a:endParaRPr sz="950" dirty="0"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52" y="758952"/>
            <a:ext cx="4270248" cy="722928"/>
          </a:xfrm>
          <a:prstGeom prst="rect">
            <a:avLst/>
          </a:prstGeom>
        </p:spPr>
      </p:pic>
      <p:graphicFrame>
        <p:nvGraphicFramePr>
          <p:cNvPr id="12" name="Tábláza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292149"/>
              </p:ext>
            </p:extLst>
          </p:nvPr>
        </p:nvGraphicFramePr>
        <p:xfrm>
          <a:off x="1136650" y="4055977"/>
          <a:ext cx="17602200" cy="5688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06600">
                  <a:extLst>
                    <a:ext uri="{9D8B030D-6E8A-4147-A177-3AD203B41FA5}">
                      <a16:colId xmlns:a16="http://schemas.microsoft.com/office/drawing/2014/main" val="1805371078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1896859006"/>
                    </a:ext>
                  </a:extLst>
                </a:gridCol>
              </a:tblGrid>
              <a:tr h="712424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922367"/>
                  </a:ext>
                </a:extLst>
              </a:tr>
              <a:tr h="650327">
                <a:tc>
                  <a:txBody>
                    <a:bodyPr/>
                    <a:lstStyle/>
                    <a:p>
                      <a:r>
                        <a:rPr lang="hu-HU" sz="20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Megvalósíthatósági tanulmány, KHT, engedélyezési, valamint kisajátítási terv készítésére vonatkozó PRAG szerinti tervezői beszerzés indítása</a:t>
                      </a:r>
                      <a:endParaRPr lang="hu-HU" sz="2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2018. II. negyedév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99448152"/>
                  </a:ext>
                </a:extLst>
              </a:tr>
              <a:tr h="7124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Nyertes ajánlattevővel tervezői szerződéskötés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2018. III. negyedév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44297230"/>
                  </a:ext>
                </a:extLst>
              </a:tr>
              <a:tr h="7124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Megvalósíthatósági tanulmány, Környezeti hatástanulmány leszállítása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2019. I. negyedév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06474969"/>
                  </a:ext>
                </a:extLst>
              </a:tr>
              <a:tr h="7124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</a:t>
                      </a:r>
                      <a:r>
                        <a:rPr lang="hu-HU" sz="2000" dirty="0" smtClean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ogerős </a:t>
                      </a:r>
                      <a:r>
                        <a:rPr lang="hu-HU" sz="20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környezetvédelmi engedély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2019. I. negyedév.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87359837"/>
                  </a:ext>
                </a:extLst>
              </a:tr>
              <a:tr h="7124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hu-HU" sz="2000" dirty="0" smtClean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ngedélyezési </a:t>
                      </a:r>
                      <a:r>
                        <a:rPr lang="hu-HU" sz="20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terv leszállítása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2019. II. negyedév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64187730"/>
                  </a:ext>
                </a:extLst>
              </a:tr>
              <a:tr h="7124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</a:t>
                      </a:r>
                      <a:r>
                        <a:rPr lang="hu-HU" sz="2000" dirty="0" smtClean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ogerős </a:t>
                      </a:r>
                      <a:r>
                        <a:rPr lang="hu-HU" sz="20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építési engedély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2019. II. negyedév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73645255"/>
                  </a:ext>
                </a:extLst>
              </a:tr>
              <a:tr h="7124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hu-HU" sz="2000" dirty="0" smtClean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isajátítási </a:t>
                      </a:r>
                      <a:r>
                        <a:rPr lang="hu-HU" sz="20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terv leszállítása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2019. II. negyedév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44729901"/>
                  </a:ext>
                </a:extLst>
              </a:tr>
            </a:tbl>
          </a:graphicData>
        </a:graphic>
      </p:graphicFrame>
      <p:pic>
        <p:nvPicPr>
          <p:cNvPr id="9" name="Kép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5833" y="842607"/>
            <a:ext cx="4851363" cy="792921"/>
          </a:xfrm>
          <a:prstGeom prst="rect">
            <a:avLst/>
          </a:prstGeom>
        </p:spPr>
      </p:pic>
      <p:pic>
        <p:nvPicPr>
          <p:cNvPr id="10" name="Picture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650" y="10074275"/>
            <a:ext cx="4152900" cy="711200"/>
          </a:xfrm>
          <a:prstGeom prst="rect">
            <a:avLst/>
          </a:prstGeom>
        </p:spPr>
      </p:pic>
      <p:pic>
        <p:nvPicPr>
          <p:cNvPr id="11" name="Picture 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03006" y="10074275"/>
            <a:ext cx="1920474" cy="90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32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5244593" y="842806"/>
            <a:ext cx="4020820" cy="796290"/>
          </a:xfrm>
          <a:custGeom>
            <a:avLst/>
            <a:gdLst/>
            <a:ahLst/>
            <a:cxnLst/>
            <a:rect l="l" t="t" r="r" b="b"/>
            <a:pathLst>
              <a:path w="4020819" h="796289">
                <a:moveTo>
                  <a:pt x="4020819" y="0"/>
                </a:moveTo>
                <a:lnTo>
                  <a:pt x="0" y="795787"/>
                </a:lnTo>
              </a:path>
            </a:pathLst>
          </a:custGeom>
          <a:ln w="1047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44593" y="843005"/>
            <a:ext cx="4020820" cy="796290"/>
          </a:xfrm>
          <a:custGeom>
            <a:avLst/>
            <a:gdLst/>
            <a:ahLst/>
            <a:cxnLst/>
            <a:rect l="l" t="t" r="r" b="b"/>
            <a:pathLst>
              <a:path w="4020819" h="796289">
                <a:moveTo>
                  <a:pt x="4020819" y="795787"/>
                </a:moveTo>
                <a:lnTo>
                  <a:pt x="0" y="0"/>
                </a:lnTo>
              </a:path>
            </a:pathLst>
          </a:custGeom>
          <a:ln w="1047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6652865" y="1168319"/>
            <a:ext cx="1257300" cy="160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75" dirty="0">
                <a:solidFill>
                  <a:srgbClr val="939598"/>
                </a:solidFill>
                <a:latin typeface="Arial"/>
                <a:cs typeface="Arial"/>
              </a:rPr>
              <a:t>PROJECT </a:t>
            </a:r>
            <a:r>
              <a:rPr sz="950" spc="5" dirty="0">
                <a:solidFill>
                  <a:srgbClr val="939598"/>
                </a:solidFill>
                <a:latin typeface="Arial"/>
                <a:cs typeface="Arial"/>
              </a:rPr>
              <a:t>LOGO</a:t>
            </a:r>
            <a:r>
              <a:rPr sz="950" spc="-10" dirty="0">
                <a:solidFill>
                  <a:srgbClr val="939598"/>
                </a:solidFill>
                <a:latin typeface="Arial"/>
                <a:cs typeface="Arial"/>
              </a:rPr>
              <a:t> </a:t>
            </a:r>
            <a:r>
              <a:rPr sz="950" spc="-50" dirty="0">
                <a:solidFill>
                  <a:srgbClr val="939598"/>
                </a:solidFill>
                <a:latin typeface="Arial"/>
                <a:cs typeface="Arial"/>
              </a:rPr>
              <a:t>HERE</a:t>
            </a:r>
            <a:endParaRPr sz="950">
              <a:latin typeface="Arial"/>
              <a:cs typeface="Arial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650" y="10074275"/>
            <a:ext cx="4152900" cy="71120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03006" y="10074275"/>
            <a:ext cx="1920474" cy="9080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52" y="758952"/>
            <a:ext cx="4270248" cy="722928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40436"/>
            <a:ext cx="20104100" cy="7310362"/>
          </a:xfrm>
          <a:prstGeom prst="rect">
            <a:avLst/>
          </a:prstGeom>
        </p:spPr>
      </p:pic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6522492" y="5357008"/>
            <a:ext cx="705911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ctr"/>
            <a:endParaRPr lang="hu-HU" sz="2400" b="1" dirty="0">
              <a:solidFill>
                <a:srgbClr val="985A25"/>
              </a:solidFill>
              <a:latin typeface="Bookman Old Style" charset="0"/>
            </a:endParaRPr>
          </a:p>
          <a:p>
            <a:pPr algn="ctr"/>
            <a:r>
              <a:rPr lang="hu-HU" sz="4000" dirty="0" smtClean="0">
                <a:solidFill>
                  <a:srgbClr val="FFFFFF"/>
                </a:solidFill>
                <a:latin typeface="Adria Grotesk Thin"/>
                <a:cs typeface="Adria Grotesk Thin"/>
              </a:rPr>
              <a:t>KÖSZÖNÖM A FIGYELMET!</a:t>
            </a:r>
            <a:endParaRPr lang="hu-HU" sz="4000" dirty="0">
              <a:solidFill>
                <a:srgbClr val="FFFFFF"/>
              </a:solidFill>
              <a:latin typeface="Adria Grotesk Thin"/>
              <a:cs typeface="Adria Grotesk Thin"/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5833" y="842607"/>
            <a:ext cx="4851363" cy="79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32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</TotalTime>
  <Words>366</Words>
  <Application>Microsoft Office PowerPoint</Application>
  <PresentationFormat>Egyéni</PresentationFormat>
  <Paragraphs>70</Paragraphs>
  <Slides>9</Slides>
  <Notes>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9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9" baseType="lpstr">
      <vt:lpstr>Adria Grotesk Thin</vt:lpstr>
      <vt:lpstr>Arial</vt:lpstr>
      <vt:lpstr>Bookman Old Style</vt:lpstr>
      <vt:lpstr>Calibri</vt:lpstr>
      <vt:lpstr>Montserrat</vt:lpstr>
      <vt:lpstr>Open Sans</vt:lpstr>
      <vt:lpstr>Times New Roman</vt:lpstr>
      <vt:lpstr>Verdana</vt:lpstr>
      <vt:lpstr>ヒラギノ角ゴ Pro W3</vt:lpstr>
      <vt:lpstr>Office Theme</vt:lpstr>
      <vt:lpstr>PowerPoint-bemutató</vt:lpstr>
      <vt:lpstr>HUSRB/1602/21/0061        Előzmények</vt:lpstr>
      <vt:lpstr>Forrás</vt:lpstr>
      <vt:lpstr>Műszaki tartalom (1)</vt:lpstr>
      <vt:lpstr>Műszaki tartalom (2)</vt:lpstr>
      <vt:lpstr>Műszaki tartalom (3)</vt:lpstr>
      <vt:lpstr>PowerPoint-bemutató</vt:lpstr>
      <vt:lpstr>Ütemezés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MSI</dc:creator>
  <cp:lastModifiedBy>Bacsa-Fodor Mariann</cp:lastModifiedBy>
  <cp:revision>21</cp:revision>
  <dcterms:created xsi:type="dcterms:W3CDTF">2016-06-17T17:41:36Z</dcterms:created>
  <dcterms:modified xsi:type="dcterms:W3CDTF">2018-05-10T09:20:27Z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2016-06-17T00:00:00Z</vt:filetime>
  </property>
  <property fmtid="{D5CDD505-2E9C-101B-9397-08002B2CF9AE}" pid="3" name="Creator">
    <vt:lpwstr>Adobe InDesign CC 2014 (Macintosh)</vt:lpwstr>
  </property>
  <property fmtid="{D5CDD505-2E9C-101B-9397-08002B2CF9AE}" pid="4" name="LastSaved">
    <vt:filetime>2016-06-17T00:00:00Z</vt:filetime>
  </property>
</Properties>
</file>